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Playfair Display Semi Bold" panose="020B0604020202020204" charset="0"/>
      <p:regular r:id="rId13"/>
    </p:embeddedFont>
    <p:embeddedFont>
      <p:font typeface="Public Sans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1940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7532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24263"/>
            <a:ext cx="68026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Google Play Store Analysis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46732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Comprehensive data insights for app performance optimization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29125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6042" y="666512"/>
            <a:ext cx="6575822" cy="639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Strategic Recommendations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6042" y="1612702"/>
            <a:ext cx="7711916" cy="1552099"/>
          </a:xfrm>
          <a:prstGeom prst="roundRect">
            <a:avLst>
              <a:gd name="adj" fmla="val 5537"/>
            </a:avLst>
          </a:prstGeom>
          <a:solidFill>
            <a:srgbClr val="FFFAF6"/>
          </a:solidFill>
          <a:ln w="22860">
            <a:solidFill>
              <a:srgbClr val="E1C2C2"/>
            </a:solidFill>
            <a:prstDash val="solid"/>
          </a:ln>
          <a:effectLst>
            <a:outerShdw dist="19050" dir="2700000" algn="bl" rotWithShape="0">
              <a:srgbClr val="E1C2C2">
                <a:alpha val="10000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738902" y="1635562"/>
            <a:ext cx="818436" cy="1506379"/>
          </a:xfrm>
          <a:prstGeom prst="roundRect">
            <a:avLst>
              <a:gd name="adj" fmla="val 7148"/>
            </a:avLst>
          </a:prstGeom>
          <a:solidFill>
            <a:srgbClr val="E1C2C2">
              <a:alpha val="50000"/>
            </a:srgbClr>
          </a:solidFill>
          <a:ln/>
          <a:effectLst>
            <a:outerShdw dist="19050" dir="2700000" algn="bl" rotWithShape="0">
              <a:srgbClr val="C7A8A8">
                <a:alpha val="100000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990838" y="2196941"/>
            <a:ext cx="306824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761887" y="1840111"/>
            <a:ext cx="2999065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Focus on User Experience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761887" y="2282547"/>
            <a:ext cx="6643211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Prioritize app quality and user satisfaction to achieve ratings above 4.0 stars, directly correlating with increased downloads and retention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16042" y="3369350"/>
            <a:ext cx="7711916" cy="1552099"/>
          </a:xfrm>
          <a:prstGeom prst="roundRect">
            <a:avLst>
              <a:gd name="adj" fmla="val 5537"/>
            </a:avLst>
          </a:prstGeom>
          <a:solidFill>
            <a:srgbClr val="FFFAF6"/>
          </a:solidFill>
          <a:ln w="22860">
            <a:solidFill>
              <a:srgbClr val="CCC4EC"/>
            </a:solidFill>
            <a:prstDash val="solid"/>
          </a:ln>
          <a:effectLst>
            <a:outerShdw dist="19050" dir="2700000" algn="bl" rotWithShape="0">
              <a:srgbClr val="CCC4EC">
                <a:alpha val="100000"/>
              </a:srgbClr>
            </a:outerShdw>
          </a:effectLst>
        </p:spPr>
      </p:sp>
      <p:sp>
        <p:nvSpPr>
          <p:cNvPr id="10" name="Shape 7"/>
          <p:cNvSpPr/>
          <p:nvPr/>
        </p:nvSpPr>
        <p:spPr>
          <a:xfrm>
            <a:off x="738902" y="3392210"/>
            <a:ext cx="818436" cy="1506379"/>
          </a:xfrm>
          <a:prstGeom prst="roundRect">
            <a:avLst>
              <a:gd name="adj" fmla="val 7148"/>
            </a:avLst>
          </a:prstGeom>
          <a:solidFill>
            <a:srgbClr val="CCC4EC">
              <a:alpha val="50000"/>
            </a:srgbClr>
          </a:solidFill>
          <a:ln/>
          <a:effectLst>
            <a:outerShdw dist="19050" dir="2700000" algn="bl" rotWithShape="0">
              <a:srgbClr val="B2AAD2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990838" y="3953589"/>
            <a:ext cx="306824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761887" y="3596759"/>
            <a:ext cx="3580090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Optimize Category Positioning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1761887" y="4039195"/>
            <a:ext cx="6643211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Target high-performing categories like Education and Productivity for better user engagement and rating potential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716042" y="5125998"/>
            <a:ext cx="7711916" cy="1552099"/>
          </a:xfrm>
          <a:prstGeom prst="roundRect">
            <a:avLst>
              <a:gd name="adj" fmla="val 5537"/>
            </a:avLst>
          </a:prstGeom>
          <a:solidFill>
            <a:srgbClr val="FFFAF6"/>
          </a:solidFill>
          <a:ln w="22860">
            <a:solidFill>
              <a:srgbClr val="B4DAE4"/>
            </a:solidFill>
            <a:prstDash val="solid"/>
          </a:ln>
          <a:effectLst>
            <a:outerShdw dist="19050" dir="2700000" algn="bl" rotWithShape="0">
              <a:srgbClr val="B4DAE4">
                <a:alpha val="100000"/>
              </a:srgbClr>
            </a:outerShdw>
          </a:effectLst>
        </p:spPr>
      </p:sp>
      <p:sp>
        <p:nvSpPr>
          <p:cNvPr id="15" name="Shape 12"/>
          <p:cNvSpPr/>
          <p:nvPr/>
        </p:nvSpPr>
        <p:spPr>
          <a:xfrm>
            <a:off x="738902" y="5148858"/>
            <a:ext cx="818436" cy="1506379"/>
          </a:xfrm>
          <a:prstGeom prst="roundRect">
            <a:avLst>
              <a:gd name="adj" fmla="val 7148"/>
            </a:avLst>
          </a:prstGeom>
          <a:solidFill>
            <a:srgbClr val="B4DAE4">
              <a:alpha val="50000"/>
            </a:srgbClr>
          </a:solidFill>
          <a:ln/>
          <a:effectLst>
            <a:outerShdw dist="19050" dir="2700000" algn="bl" rotWithShape="0">
              <a:srgbClr val="9AC0CA">
                <a:alpha val="100000"/>
              </a:srgbClr>
            </a:outerShdw>
          </a:effectLst>
        </p:spPr>
      </p:sp>
      <p:sp>
        <p:nvSpPr>
          <p:cNvPr id="16" name="Text 13"/>
          <p:cNvSpPr/>
          <p:nvPr/>
        </p:nvSpPr>
        <p:spPr>
          <a:xfrm>
            <a:off x="990838" y="5710238"/>
            <a:ext cx="306824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3</a:t>
            </a:r>
            <a:endParaRPr lang="en-US" sz="2400" dirty="0"/>
          </a:p>
        </p:txBody>
      </p:sp>
      <p:sp>
        <p:nvSpPr>
          <p:cNvPr id="17" name="Text 14"/>
          <p:cNvSpPr/>
          <p:nvPr/>
        </p:nvSpPr>
        <p:spPr>
          <a:xfrm>
            <a:off x="1761887" y="5353407"/>
            <a:ext cx="3580686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Implement Freemium Strategy</a:t>
            </a:r>
            <a:endParaRPr lang="en-US" sz="2000" dirty="0"/>
          </a:p>
        </p:txBody>
      </p:sp>
      <p:sp>
        <p:nvSpPr>
          <p:cNvPr id="18" name="Text 15"/>
          <p:cNvSpPr/>
          <p:nvPr/>
        </p:nvSpPr>
        <p:spPr>
          <a:xfrm>
            <a:off x="1761887" y="5795843"/>
            <a:ext cx="6643211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Adopt free-to-download model with strategic in-app purchases to maximize user acquisition and revenue generation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716042" y="6908244"/>
            <a:ext cx="7711916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Data-driven insights empower developers to make informed decisions that optimize app performance and maximize market success.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11872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8355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Project Objective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32496"/>
            <a:ext cx="6407944" cy="2648783"/>
          </a:xfrm>
          <a:prstGeom prst="roundRect">
            <a:avLst>
              <a:gd name="adj" fmla="val 3597"/>
            </a:avLst>
          </a:prstGeom>
          <a:solidFill>
            <a:srgbClr val="E1C2C2">
              <a:alpha val="50000"/>
            </a:srgbClr>
          </a:solidFill>
          <a:ln w="7620">
            <a:solidFill>
              <a:srgbClr val="C7A8A8"/>
            </a:solidFill>
            <a:prstDash val="solid"/>
          </a:ln>
          <a:effectLst>
            <a:outerShdw dist="20320" dir="2700000" algn="bl" rotWithShape="0">
              <a:srgbClr val="C7A8A8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028224" y="49669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Primary Goal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457349"/>
            <a:ext cx="59390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Analyze Google Play Store data to extract actionable insights about app performance, user preferences, and market trends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548" y="4732496"/>
            <a:ext cx="6408063" cy="2648783"/>
          </a:xfrm>
          <a:prstGeom prst="roundRect">
            <a:avLst>
              <a:gd name="adj" fmla="val 3597"/>
            </a:avLst>
          </a:prstGeom>
          <a:solidFill>
            <a:srgbClr val="CCC4EC">
              <a:alpha val="50000"/>
            </a:srgbClr>
          </a:solidFill>
          <a:ln w="7620">
            <a:solidFill>
              <a:srgbClr val="B2AAD2"/>
            </a:solidFill>
            <a:prstDash val="solid"/>
          </a:ln>
          <a:effectLst>
            <a:outerShdw dist="20320" dir="2700000" algn="bl" rotWithShape="0">
              <a:srgbClr val="B2AAD2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7662982" y="49669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Key Focus Areas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2982" y="5457349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App ratings and user sentiment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662982" y="5899547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Category performance analysis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662982" y="6341745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Download patterns and trends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662982" y="6783943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Pricing strategy insights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9B09B8-96D3-0B35-D3B4-67836D3CE691}"/>
              </a:ext>
            </a:extLst>
          </p:cNvPr>
          <p:cNvSpPr/>
          <p:nvPr/>
        </p:nvSpPr>
        <p:spPr>
          <a:xfrm>
            <a:off x="12755301" y="7650866"/>
            <a:ext cx="1851949" cy="567159"/>
          </a:xfrm>
          <a:prstGeom prst="rect">
            <a:avLst/>
          </a:prstGeom>
          <a:solidFill>
            <a:srgbClr val="FFFAF6"/>
          </a:solidFill>
          <a:ln>
            <a:solidFill>
              <a:srgbClr val="FFFA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8573"/>
            <a:ext cx="58643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Tools &amp; Software Used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30981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57720" y="23223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Python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757720" y="2812733"/>
            <a:ext cx="541567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Core programming language for data analysis and statistical computing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2130981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420814" y="23223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Jupyter Notebook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420814" y="2812733"/>
            <a:ext cx="541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Interactive development environment for data exploration and documentation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992166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57720" y="41834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Pandas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757720" y="4673918"/>
            <a:ext cx="541567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Data manipulation and analysis library for structured data processing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3992166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420814" y="41834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Matplotlib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420814" y="4673918"/>
            <a:ext cx="541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Comprehensive plotting library for creating static visualizations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853351"/>
            <a:ext cx="680442" cy="68044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57720" y="6044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Seaborn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1757720" y="6535103"/>
            <a:ext cx="541567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Statistical data visualization built on matplotlib for advanced graphics</a:t>
            </a:r>
            <a:endParaRPr lang="en-US" sz="17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6884" y="5853351"/>
            <a:ext cx="680442" cy="680442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420814" y="6044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Power BI / Tableau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8420814" y="6535103"/>
            <a:ext cx="541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Business intelligence platforms for interactive dashboard creation</a:t>
            </a:r>
            <a:endParaRPr lang="en-US" sz="17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CB14102-FBAD-C9BB-5813-E301A68AD481}"/>
              </a:ext>
            </a:extLst>
          </p:cNvPr>
          <p:cNvSpPr/>
          <p:nvPr/>
        </p:nvSpPr>
        <p:spPr>
          <a:xfrm>
            <a:off x="12755301" y="7650866"/>
            <a:ext cx="1851949" cy="567159"/>
          </a:xfrm>
          <a:prstGeom prst="rect">
            <a:avLst/>
          </a:prstGeom>
          <a:solidFill>
            <a:srgbClr val="FFFAF6"/>
          </a:solidFill>
          <a:ln>
            <a:solidFill>
              <a:srgbClr val="FFFA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234" y="571381"/>
            <a:ext cx="5194459" cy="649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Dataset Overview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7234" y="1739979"/>
            <a:ext cx="3030974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Google Play Store Dataset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27234" y="2272308"/>
            <a:ext cx="7702748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Comprehensive collection of app metadata providing deep insights into mobile application ecosystem performance and user engagement patterns.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727234" y="3170873"/>
            <a:ext cx="7702748" cy="1325999"/>
          </a:xfrm>
          <a:prstGeom prst="roundRect">
            <a:avLst>
              <a:gd name="adj" fmla="val 6581"/>
            </a:avLst>
          </a:prstGeom>
          <a:solidFill>
            <a:srgbClr val="FFFAF6"/>
          </a:solidFill>
          <a:ln w="22860">
            <a:solidFill>
              <a:srgbClr val="E1C2C2"/>
            </a:solidFill>
            <a:prstDash val="solid"/>
          </a:ln>
          <a:effectLst>
            <a:outerShdw dist="19050" dir="2700000" algn="bl" rotWithShape="0">
              <a:srgbClr val="E1C2C2">
                <a:alpha val="100000"/>
              </a:srgbClr>
            </a:outerShdw>
          </a:effectLst>
        </p:spPr>
      </p:sp>
      <p:sp>
        <p:nvSpPr>
          <p:cNvPr id="6" name="Text 4"/>
          <p:cNvSpPr/>
          <p:nvPr/>
        </p:nvSpPr>
        <p:spPr>
          <a:xfrm>
            <a:off x="957858" y="3401497"/>
            <a:ext cx="2597229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10,841 Apps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957858" y="3933825"/>
            <a:ext cx="7241500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Diverse range of applications across multiple categories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27234" y="4704636"/>
            <a:ext cx="7702748" cy="1325999"/>
          </a:xfrm>
          <a:prstGeom prst="roundRect">
            <a:avLst>
              <a:gd name="adj" fmla="val 6581"/>
            </a:avLst>
          </a:prstGeom>
          <a:solidFill>
            <a:srgbClr val="FFFAF6"/>
          </a:solidFill>
          <a:ln w="22860">
            <a:solidFill>
              <a:srgbClr val="CCC4EC"/>
            </a:solidFill>
            <a:prstDash val="solid"/>
          </a:ln>
          <a:effectLst>
            <a:outerShdw dist="19050" dir="2700000" algn="bl" rotWithShape="0">
              <a:srgbClr val="CCC4EC">
                <a:alpha val="100000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957858" y="4935260"/>
            <a:ext cx="2597229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13 Key Attributes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957858" y="5467588"/>
            <a:ext cx="7241500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Rich metadata including ratings, reviews, installs, and pricing</a:t>
            </a:r>
            <a:endParaRPr lang="en-US" sz="16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4570" y="1765935"/>
            <a:ext cx="4966097" cy="4966097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8944570" y="6965752"/>
            <a:ext cx="4966097" cy="997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Core Attributes:</a:t>
            </a:r>
            <a:r>
              <a:rPr lang="en-US" sz="16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App names, categories, ratings, review counts, install numbers, size, pricing, content ratings, and last update dates</a:t>
            </a:r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765C74-59EE-330D-A0A3-50BAB28B01E7}"/>
              </a:ext>
            </a:extLst>
          </p:cNvPr>
          <p:cNvSpPr/>
          <p:nvPr/>
        </p:nvSpPr>
        <p:spPr>
          <a:xfrm>
            <a:off x="12755301" y="7650866"/>
            <a:ext cx="1851949" cy="567159"/>
          </a:xfrm>
          <a:prstGeom prst="rect">
            <a:avLst/>
          </a:prstGeom>
          <a:solidFill>
            <a:srgbClr val="FFFAF6"/>
          </a:solidFill>
          <a:ln>
            <a:solidFill>
              <a:srgbClr val="FFFA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5065633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Project Process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24764" y="179808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Data Collection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924764" y="2236113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Gathered comprehensive Google Play Store dataset with app metadata and performance metrics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24764" y="3013829"/>
            <a:ext cx="3026212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Cleaning &amp; Preprocessing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924764" y="3451860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Removed duplicates, handled missing values, and standardized data formats for analysis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24764" y="4229576"/>
            <a:ext cx="2983706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Exploratory Data Analysis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924764" y="4667607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Statistical analysis to understand data distributions, patterns, and relationships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24764" y="544532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Data Visualization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924764" y="5883354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Created compelling charts and graphs to communicate findings effectively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24764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Insights Generation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1924764" y="7099102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Extracted actionable business intelligence from analyzed data patterns</a:t>
            </a:r>
            <a:endParaRPr lang="en-US" sz="15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7601AB-D556-0A87-E64E-8311527C7CDA}"/>
              </a:ext>
            </a:extLst>
          </p:cNvPr>
          <p:cNvSpPr/>
          <p:nvPr/>
        </p:nvSpPr>
        <p:spPr>
          <a:xfrm>
            <a:off x="12755301" y="7650866"/>
            <a:ext cx="1851949" cy="567159"/>
          </a:xfrm>
          <a:prstGeom prst="rect">
            <a:avLst/>
          </a:prstGeom>
          <a:solidFill>
            <a:srgbClr val="FFFAF6"/>
          </a:solidFill>
          <a:ln>
            <a:solidFill>
              <a:srgbClr val="FFFA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138" y="421243"/>
            <a:ext cx="4727019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App Category Performance</a:t>
            </a:r>
            <a:endParaRPr lang="en-US" sz="3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38" y="1206342"/>
            <a:ext cx="12716875" cy="676861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6138" y="8971121"/>
            <a:ext cx="13558123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Education and Productivity apps consistently achieve the highest user satisfaction ratings, while Games dominate in total download volume despite slightly lower average ratings.</a:t>
            </a:r>
            <a:endParaRPr lang="en-US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CC0352-C5B0-29AF-CDA0-A162DD9E107F}"/>
              </a:ext>
            </a:extLst>
          </p:cNvPr>
          <p:cNvSpPr/>
          <p:nvPr/>
        </p:nvSpPr>
        <p:spPr>
          <a:xfrm>
            <a:off x="12755301" y="7650866"/>
            <a:ext cx="1851949" cy="567159"/>
          </a:xfrm>
          <a:prstGeom prst="rect">
            <a:avLst/>
          </a:prstGeom>
          <a:solidFill>
            <a:srgbClr val="FFFAF6"/>
          </a:solidFill>
          <a:ln>
            <a:solidFill>
              <a:srgbClr val="FFFA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32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0543" y="600313"/>
            <a:ext cx="6418421" cy="682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Key Performance Insights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6250543" y="1719143"/>
            <a:ext cx="2356604" cy="720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50"/>
              </a:lnSpc>
              <a:buNone/>
            </a:pPr>
            <a:r>
              <a:rPr lang="en-US" sz="56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4.3</a:t>
            </a:r>
            <a:endParaRPr lang="en-US" sz="5650" dirty="0"/>
          </a:p>
        </p:txBody>
      </p:sp>
      <p:sp>
        <p:nvSpPr>
          <p:cNvPr id="5" name="Text 2"/>
          <p:cNvSpPr/>
          <p:nvPr/>
        </p:nvSpPr>
        <p:spPr>
          <a:xfrm>
            <a:off x="6250543" y="2712363"/>
            <a:ext cx="2356604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Average App Rating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250543" y="3525560"/>
            <a:ext cx="2356604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Overall user satisfaction across all categories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8880038" y="1719143"/>
            <a:ext cx="2356604" cy="720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50"/>
              </a:lnSpc>
              <a:buNone/>
            </a:pPr>
            <a:r>
              <a:rPr lang="en-US" sz="56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89%</a:t>
            </a:r>
            <a:endParaRPr lang="en-US" sz="5650" dirty="0"/>
          </a:p>
        </p:txBody>
      </p:sp>
      <p:sp>
        <p:nvSpPr>
          <p:cNvPr id="8" name="Text 5"/>
          <p:cNvSpPr/>
          <p:nvPr/>
        </p:nvSpPr>
        <p:spPr>
          <a:xfrm>
            <a:off x="8880038" y="2712363"/>
            <a:ext cx="2356604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Free Apps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8880038" y="3184446"/>
            <a:ext cx="2356604" cy="698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Percentage of apps using freemium model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1509534" y="1719143"/>
            <a:ext cx="2356723" cy="720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50"/>
              </a:lnSpc>
              <a:buNone/>
            </a:pPr>
            <a:r>
              <a:rPr lang="en-US" sz="56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1B+</a:t>
            </a:r>
            <a:endParaRPr lang="en-US" sz="5650" dirty="0"/>
          </a:p>
        </p:txBody>
      </p:sp>
      <p:sp>
        <p:nvSpPr>
          <p:cNvPr id="11" name="Text 8"/>
          <p:cNvSpPr/>
          <p:nvPr/>
        </p:nvSpPr>
        <p:spPr>
          <a:xfrm>
            <a:off x="11509534" y="2712363"/>
            <a:ext cx="2356723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Top Install Range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1509534" y="3184446"/>
            <a:ext cx="2356723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Most successful apps achieve billion+ downloads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8880038" y="5119211"/>
            <a:ext cx="2356604" cy="720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50"/>
              </a:lnSpc>
              <a:buNone/>
            </a:pPr>
            <a:r>
              <a:rPr lang="en-US" sz="56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33</a:t>
            </a:r>
            <a:endParaRPr lang="en-US" sz="5650" dirty="0"/>
          </a:p>
        </p:txBody>
      </p:sp>
      <p:sp>
        <p:nvSpPr>
          <p:cNvPr id="14" name="Text 11"/>
          <p:cNvSpPr/>
          <p:nvPr/>
        </p:nvSpPr>
        <p:spPr>
          <a:xfrm>
            <a:off x="8880038" y="6112431"/>
            <a:ext cx="2356604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App Categories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8880038" y="6584513"/>
            <a:ext cx="2356604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Diverse ecosystem spanning multiple verticals</a:t>
            </a:r>
            <a:endParaRPr lang="en-US" sz="1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2D457F-30A9-BCE1-278B-F4FA1657147E}"/>
              </a:ext>
            </a:extLst>
          </p:cNvPr>
          <p:cNvSpPr/>
          <p:nvPr/>
        </p:nvSpPr>
        <p:spPr>
          <a:xfrm>
            <a:off x="12755301" y="7650866"/>
            <a:ext cx="1851949" cy="567159"/>
          </a:xfrm>
          <a:prstGeom prst="rect">
            <a:avLst/>
          </a:prstGeom>
          <a:solidFill>
            <a:srgbClr val="FFFAF6"/>
          </a:solidFill>
          <a:ln>
            <a:solidFill>
              <a:srgbClr val="FFFA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1010" y="362188"/>
            <a:ext cx="4361021" cy="411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Critical Success Correlations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461010" y="1102995"/>
            <a:ext cx="2234446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Rating vs. Install Relationship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461010" y="1440418"/>
            <a:ext cx="6693575" cy="421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Strong positive correlation between user ratings and download volume, with apps above 4.0 stars showing significantly higher install rates.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2997518" y="2865953"/>
            <a:ext cx="1620203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73%</a:t>
            </a:r>
            <a:endParaRPr lang="en-US" sz="25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757" y="2042636"/>
            <a:ext cx="1975961" cy="197596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984421" y="4183142"/>
            <a:ext cx="1646634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High-Rated Apps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461010" y="4520565"/>
            <a:ext cx="6693575" cy="210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Apps with 4+ stars achieve higher install volumes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2997518" y="5850731"/>
            <a:ext cx="1620203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45%</a:t>
            </a:r>
            <a:endParaRPr lang="en-US" sz="25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757" y="5027414"/>
            <a:ext cx="1975961" cy="197596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2984421" y="7167920"/>
            <a:ext cx="1646634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Review Impact</a:t>
            </a:r>
            <a:endParaRPr lang="en-US" sz="1250" dirty="0"/>
          </a:p>
        </p:txBody>
      </p:sp>
      <p:sp>
        <p:nvSpPr>
          <p:cNvPr id="12" name="Text 8"/>
          <p:cNvSpPr/>
          <p:nvPr/>
        </p:nvSpPr>
        <p:spPr>
          <a:xfrm>
            <a:off x="461010" y="7505343"/>
            <a:ext cx="6693575" cy="210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Increase in downloads with active review engagement</a:t>
            </a:r>
            <a:endParaRPr lang="en-US" sz="10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3435" y="899508"/>
            <a:ext cx="6693575" cy="636710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483435" y="7486552"/>
            <a:ext cx="6693575" cy="421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Key Finding:</a:t>
            </a:r>
            <a:r>
              <a:rPr lang="en-US" sz="10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Apps with regular updates and active user engagement maintain higher ratings and sustained growth in downloads.</a:t>
            </a:r>
            <a:endParaRPr lang="en-US" sz="1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C7961D-8021-5FA1-6F56-93829823D333}"/>
              </a:ext>
            </a:extLst>
          </p:cNvPr>
          <p:cNvSpPr/>
          <p:nvPr/>
        </p:nvSpPr>
        <p:spPr>
          <a:xfrm>
            <a:off x="12755301" y="7650866"/>
            <a:ext cx="1851949" cy="567159"/>
          </a:xfrm>
          <a:prstGeom prst="rect">
            <a:avLst/>
          </a:prstGeom>
          <a:solidFill>
            <a:srgbClr val="FFFAF6"/>
          </a:solidFill>
          <a:ln>
            <a:solidFill>
              <a:srgbClr val="FFFA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372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3368873"/>
            <a:ext cx="6263759" cy="69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Pricing Strategy Analysis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73073" y="4390311"/>
            <a:ext cx="4214098" cy="3231475"/>
          </a:xfrm>
          <a:prstGeom prst="roundRect">
            <a:avLst>
              <a:gd name="adj" fmla="val 2871"/>
            </a:avLst>
          </a:prstGeom>
          <a:solidFill>
            <a:srgbClr val="F0DEDC"/>
          </a:solidFill>
          <a:ln w="7620">
            <a:solidFill>
              <a:srgbClr val="E1C2C2"/>
            </a:solidFill>
            <a:prstDash val="solid"/>
          </a:ln>
          <a:effectLst>
            <a:outerShdw dist="20320" dir="2700000" algn="bl" rotWithShape="0">
              <a:srgbClr val="E1C2C2">
                <a:alpha val="10000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1001554" y="4618792"/>
            <a:ext cx="662583" cy="662583"/>
          </a:xfrm>
          <a:prstGeom prst="roundRect">
            <a:avLst>
              <a:gd name="adj" fmla="val 13799155"/>
            </a:avLst>
          </a:prstGeom>
          <a:solidFill>
            <a:srgbClr val="E1C2C2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719" y="4763691"/>
            <a:ext cx="298132" cy="3726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01554" y="5502235"/>
            <a:ext cx="2822019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Freemium Dominance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1001554" y="5979795"/>
            <a:ext cx="3757136" cy="1413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89% of successful apps use free-to-download model with in-app purchases generating primary revenue</a:t>
            </a:r>
            <a:endParaRPr lang="en-US" sz="1700" dirty="0"/>
          </a:p>
        </p:txBody>
      </p:sp>
      <p:sp>
        <p:nvSpPr>
          <p:cNvPr id="9" name="Shape 5"/>
          <p:cNvSpPr/>
          <p:nvPr/>
        </p:nvSpPr>
        <p:spPr>
          <a:xfrm>
            <a:off x="5208032" y="4390311"/>
            <a:ext cx="4214217" cy="3231475"/>
          </a:xfrm>
          <a:prstGeom prst="roundRect">
            <a:avLst>
              <a:gd name="adj" fmla="val 2871"/>
            </a:avLst>
          </a:prstGeom>
          <a:solidFill>
            <a:srgbClr val="F0DEDC"/>
          </a:solidFill>
          <a:ln w="7620">
            <a:solidFill>
              <a:srgbClr val="CCC4EC"/>
            </a:solidFill>
            <a:prstDash val="solid"/>
          </a:ln>
          <a:effectLst>
            <a:outerShdw dist="20320" dir="2700000" algn="bl" rotWithShape="0">
              <a:srgbClr val="CCC4EC">
                <a:alpha val="100000"/>
              </a:srgbClr>
            </a:outerShdw>
          </a:effectLst>
        </p:spPr>
      </p:sp>
      <p:sp>
        <p:nvSpPr>
          <p:cNvPr id="10" name="Shape 6"/>
          <p:cNvSpPr/>
          <p:nvPr/>
        </p:nvSpPr>
        <p:spPr>
          <a:xfrm>
            <a:off x="5436513" y="4618792"/>
            <a:ext cx="662583" cy="662583"/>
          </a:xfrm>
          <a:prstGeom prst="roundRect">
            <a:avLst>
              <a:gd name="adj" fmla="val 13799155"/>
            </a:avLst>
          </a:prstGeom>
          <a:solidFill>
            <a:srgbClr val="CCC4EC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8678" y="4763691"/>
            <a:ext cx="298132" cy="37266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436513" y="5502235"/>
            <a:ext cx="3187184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Premium App Sweet Spot</a:t>
            </a:r>
            <a:endParaRPr lang="en-US" sz="2150" dirty="0"/>
          </a:p>
        </p:txBody>
      </p:sp>
      <p:sp>
        <p:nvSpPr>
          <p:cNvPr id="13" name="Text 8"/>
          <p:cNvSpPr/>
          <p:nvPr/>
        </p:nvSpPr>
        <p:spPr>
          <a:xfrm>
            <a:off x="5436513" y="5979795"/>
            <a:ext cx="3757255" cy="1413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Paid apps priced between $0.99-$4.99 show optimal balance of conversion and revenue generation</a:t>
            </a:r>
            <a:endParaRPr lang="en-US" sz="1700" dirty="0"/>
          </a:p>
        </p:txBody>
      </p:sp>
      <p:sp>
        <p:nvSpPr>
          <p:cNvPr id="14" name="Shape 9"/>
          <p:cNvSpPr/>
          <p:nvPr/>
        </p:nvSpPr>
        <p:spPr>
          <a:xfrm>
            <a:off x="9643110" y="4390311"/>
            <a:ext cx="4214217" cy="3231475"/>
          </a:xfrm>
          <a:prstGeom prst="roundRect">
            <a:avLst>
              <a:gd name="adj" fmla="val 2871"/>
            </a:avLst>
          </a:prstGeom>
          <a:solidFill>
            <a:srgbClr val="F0DEDC"/>
          </a:solidFill>
          <a:ln w="7620">
            <a:solidFill>
              <a:srgbClr val="B4DAE4"/>
            </a:solidFill>
            <a:prstDash val="solid"/>
          </a:ln>
          <a:effectLst>
            <a:outerShdw dist="20320" dir="2700000" algn="bl" rotWithShape="0">
              <a:srgbClr val="B4DAE4">
                <a:alpha val="100000"/>
              </a:srgbClr>
            </a:outerShdw>
          </a:effectLst>
        </p:spPr>
      </p:sp>
      <p:sp>
        <p:nvSpPr>
          <p:cNvPr id="15" name="Shape 10"/>
          <p:cNvSpPr/>
          <p:nvPr/>
        </p:nvSpPr>
        <p:spPr>
          <a:xfrm>
            <a:off x="9871591" y="4618792"/>
            <a:ext cx="662583" cy="662583"/>
          </a:xfrm>
          <a:prstGeom prst="roundRect">
            <a:avLst>
              <a:gd name="adj" fmla="val 13799155"/>
            </a:avLst>
          </a:prstGeom>
          <a:solidFill>
            <a:srgbClr val="B4DAE4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3757" y="4763691"/>
            <a:ext cx="298132" cy="37266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871591" y="550223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Subscription Growth</a:t>
            </a:r>
            <a:endParaRPr lang="en-US" sz="2150" dirty="0"/>
          </a:p>
        </p:txBody>
      </p:sp>
      <p:sp>
        <p:nvSpPr>
          <p:cNvPr id="18" name="Text 12"/>
          <p:cNvSpPr/>
          <p:nvPr/>
        </p:nvSpPr>
        <p:spPr>
          <a:xfrm>
            <a:off x="9871591" y="5979795"/>
            <a:ext cx="3757255" cy="1413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Monthly subscription models in productivity and entertainment categories showing 35% year-over-year growth</a:t>
            </a:r>
            <a:endParaRPr lang="en-US" sz="17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68D969-59EA-5F5A-8E8B-02D0193AED13}"/>
              </a:ext>
            </a:extLst>
          </p:cNvPr>
          <p:cNvSpPr/>
          <p:nvPr/>
        </p:nvSpPr>
        <p:spPr>
          <a:xfrm>
            <a:off x="12755301" y="7650866"/>
            <a:ext cx="1851949" cy="567159"/>
          </a:xfrm>
          <a:prstGeom prst="rect">
            <a:avLst/>
          </a:prstGeom>
          <a:solidFill>
            <a:srgbClr val="FFFAF6"/>
          </a:solidFill>
          <a:ln>
            <a:solidFill>
              <a:srgbClr val="FFFA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544</Words>
  <Application>Microsoft Office PowerPoint</Application>
  <PresentationFormat>Custom</PresentationFormat>
  <Paragraphs>95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Public Sans</vt:lpstr>
      <vt:lpstr>Playfair Display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Md Afrid</cp:lastModifiedBy>
  <cp:revision>2</cp:revision>
  <dcterms:created xsi:type="dcterms:W3CDTF">2025-09-21T09:43:52Z</dcterms:created>
  <dcterms:modified xsi:type="dcterms:W3CDTF">2025-09-21T11:01:02Z</dcterms:modified>
</cp:coreProperties>
</file>